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4"/>
  </p:notesMasterIdLst>
  <p:sldIdLst>
    <p:sldId id="256" r:id="rId2"/>
    <p:sldId id="327" r:id="rId3"/>
    <p:sldId id="328" r:id="rId4"/>
    <p:sldId id="329" r:id="rId5"/>
    <p:sldId id="330" r:id="rId6"/>
    <p:sldId id="332" r:id="rId7"/>
    <p:sldId id="333" r:id="rId8"/>
    <p:sldId id="334" r:id="rId9"/>
    <p:sldId id="345" r:id="rId10"/>
    <p:sldId id="346" r:id="rId11"/>
    <p:sldId id="331" r:id="rId12"/>
    <p:sldId id="335" r:id="rId13"/>
    <p:sldId id="336" r:id="rId14"/>
    <p:sldId id="338" r:id="rId15"/>
    <p:sldId id="339" r:id="rId16"/>
    <p:sldId id="340" r:id="rId17"/>
    <p:sldId id="341" r:id="rId18"/>
    <p:sldId id="342" r:id="rId19"/>
    <p:sldId id="343" r:id="rId20"/>
    <p:sldId id="347" r:id="rId21"/>
    <p:sldId id="348" r:id="rId22"/>
    <p:sldId id="344" r:id="rId2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0066"/>
    <a:srgbClr val="000099"/>
    <a:srgbClr val="008000"/>
    <a:srgbClr val="CC3300"/>
    <a:srgbClr val="CCECFF"/>
    <a:srgbClr val="FFFF00"/>
    <a:srgbClr val="0000CC"/>
    <a:srgbClr val="333300"/>
    <a:srgbClr val="55F61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87" autoAdjust="0"/>
    <p:restoredTop sz="94629" autoAdjust="0"/>
  </p:normalViewPr>
  <p:slideViewPr>
    <p:cSldViewPr>
      <p:cViewPr>
        <p:scale>
          <a:sx n="60" d="100"/>
          <a:sy n="60" d="100"/>
        </p:scale>
        <p:origin x="-2154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2335" y="-58"/>
      </p:cViewPr>
      <p:guideLst>
        <p:guide orient="horz" pos="3132"/>
        <p:guide pos="213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94883-DF8B-453C-A6D6-410F98DA6317}" type="datetimeFigureOut">
              <a:rPr lang="ru-RU" smtClean="0"/>
              <a:pPr/>
              <a:t>16.10.2023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BF95D-134C-439E-9BEC-60B6473C36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17773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F95D-134C-439E-9BEC-60B6473C3690}" type="slidenum">
              <a:rPr lang="ru-RU" smtClean="0"/>
              <a:pPr/>
              <a:t>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8396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F95D-134C-439E-9BEC-60B6473C369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8396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F95D-134C-439E-9BEC-60B6473C369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8396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F95D-134C-439E-9BEC-60B6473C3690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8396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F95D-134C-439E-9BEC-60B6473C3690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8396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F95D-134C-439E-9BEC-60B6473C3690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8396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F95D-134C-439E-9BEC-60B6473C3690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8396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F95D-134C-439E-9BEC-60B6473C3690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8396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F95D-134C-439E-9BEC-60B6473C3690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8396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F95D-134C-439E-9BEC-60B6473C3690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8396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F95D-134C-439E-9BEC-60B6473C3690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8396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F95D-134C-439E-9BEC-60B6473C369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83963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F95D-134C-439E-9BEC-60B6473C3690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8396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F95D-134C-439E-9BEC-60B6473C3690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8396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F95D-134C-439E-9BEC-60B6473C3690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8396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F95D-134C-439E-9BEC-60B6473C3690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8396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F95D-134C-439E-9BEC-60B6473C369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8396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F95D-134C-439E-9BEC-60B6473C369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8396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F95D-134C-439E-9BEC-60B6473C369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8396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F95D-134C-439E-9BEC-60B6473C369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8396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A8A7-CE1B-4889-8B96-1C3DFFDA41E4}" type="datetime1">
              <a:rPr lang="ru-RU" smtClean="0"/>
              <a:pPr/>
              <a:t>16.10.2023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9BD8-C0C4-4BF9-BE59-7D5BF2ABE6E8}" type="datetime1">
              <a:rPr lang="ru-RU" smtClean="0"/>
              <a:pPr/>
              <a:t>16.10.2023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BD6F-049B-4E54-80A3-4DED9E252564}" type="datetime1">
              <a:rPr lang="ru-RU" smtClean="0"/>
              <a:pPr/>
              <a:t>16.10.2023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874A-6700-4396-9C33-4C9D0B606276}" type="datetime1">
              <a:rPr lang="ru-RU" smtClean="0"/>
              <a:pPr/>
              <a:t>16.10.2023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BB40-D58D-48D9-9777-D6E348FDA669}" type="datetime1">
              <a:rPr lang="ru-RU" smtClean="0"/>
              <a:pPr/>
              <a:t>16.10.2023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20E6-6A0F-4771-AE7F-18384C892449}" type="datetime1">
              <a:rPr lang="ru-RU" smtClean="0"/>
              <a:pPr/>
              <a:t>16.10.2023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9833-8712-4FA5-A48A-47BDC2001CBE}" type="datetime1">
              <a:rPr lang="ru-RU" smtClean="0"/>
              <a:pPr/>
              <a:t>16.10.2023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4389-BD7D-4161-B122-F40804FD3C0A}" type="datetime1">
              <a:rPr lang="ru-RU" smtClean="0"/>
              <a:pPr/>
              <a:t>16.10.2023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A3A3-17A2-4D3A-BE8F-D175303C4C0B}" type="datetime1">
              <a:rPr lang="ru-RU" smtClean="0"/>
              <a:pPr/>
              <a:t>16.10.2023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47A5-6F1B-4776-AA57-1DBF97CD0C1D}" type="datetime1">
              <a:rPr lang="ru-RU" smtClean="0"/>
              <a:pPr/>
              <a:t>16.10.2023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3295-B86F-4768-AC9F-DEE08F236163}" type="datetime1">
              <a:rPr lang="ru-RU" smtClean="0"/>
              <a:pPr/>
              <a:t>16.10.2023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5A1B8-9486-468D-8E8C-76E11D28804A}" type="datetime1">
              <a:rPr lang="ru-RU" smtClean="0"/>
              <a:pPr/>
              <a:t>16.10.2023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ormativ.kontur.ru/document?moduleId=1&amp;documentId=373506" TargetMode="External"/><Relationship Id="rId5" Type="http://schemas.openxmlformats.org/officeDocument/2006/relationships/hyperlink" Target="https://knd.gov.ru/main" TargetMode="Externa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5405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1556792"/>
            <a:ext cx="9540552" cy="533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-396552" y="1124744"/>
            <a:ext cx="9540552" cy="5847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altLang="ru-RU" sz="1600" b="1" dirty="0" smtClean="0">
                <a:solidFill>
                  <a:srgbClr val="FFFFCC"/>
                </a:solidFill>
                <a:latin typeface="Arial Narrow" panose="020B0606020202030204" pitchFamily="34" charset="0"/>
                <a:cs typeface="Times New Roman" pitchFamily="18" charset="0"/>
              </a:rPr>
              <a:t>     Межрегиональное территориальное управление </a:t>
            </a:r>
            <a:r>
              <a:rPr lang="ru-RU" altLang="ru-RU" sz="1600" b="1" dirty="0">
                <a:solidFill>
                  <a:srgbClr val="FFFFCC"/>
                </a:solidFill>
                <a:latin typeface="Arial Narrow" panose="020B0606020202030204" pitchFamily="34" charset="0"/>
                <a:cs typeface="Times New Roman" pitchFamily="18" charset="0"/>
              </a:rPr>
              <a:t> Федеральной службы по надзору в сфере транспорта</a:t>
            </a:r>
          </a:p>
          <a:p>
            <a:pPr algn="ctr">
              <a:defRPr/>
            </a:pPr>
            <a:r>
              <a:rPr lang="ru-RU" altLang="ru-RU" sz="1600" b="1" dirty="0" smtClean="0">
                <a:solidFill>
                  <a:srgbClr val="FFFFCC"/>
                </a:solidFill>
                <a:latin typeface="Arial Narrow" panose="020B0606020202030204" pitchFamily="34" charset="0"/>
                <a:cs typeface="Times New Roman" pitchFamily="18" charset="0"/>
              </a:rPr>
              <a:t>по Сибирскому федеральному округу</a:t>
            </a:r>
            <a:endParaRPr lang="ru-RU" altLang="ru-RU" sz="1600" b="1" dirty="0">
              <a:solidFill>
                <a:srgbClr val="FFFFCC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608" y="1844824"/>
            <a:ext cx="6911070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Публичное обсуждение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Обеспечение транспортной безопасности субъектами транспортной инфраструктуры на объектах и транспортных средствах в Сибирском федеральном округе. Особенности осуществления контрольно-надзорной деятельности»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9832" y="6165304"/>
            <a:ext cx="27645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Красноярск  2023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-396552" y="5222156"/>
            <a:ext cx="9540552" cy="95410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Заместитель начальника отдела надзора за обеспечением транспортной безопасности </a:t>
            </a:r>
          </a:p>
          <a:p>
            <a:pPr algn="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МТУ НОТБ СФО Ространснадзора</a:t>
            </a:r>
          </a:p>
          <a:p>
            <a:pPr algn="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Сурков Вячеслав Иванович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5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9144000" cy="505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водном транспорте</a:t>
            </a:r>
            <a:endParaRPr lang="ru-RU" sz="1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88840"/>
            <a:ext cx="777686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субъектами транспортной инфраструктуры не направляется в Федеральное </a:t>
            </a:r>
            <a:r>
              <a:rPr lang="ru-RU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агентство морского и речного транспорта </a:t>
            </a:r>
            <a:r>
              <a:rPr lang="ru-RU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для ведения реестра </a:t>
            </a:r>
            <a:r>
              <a:rPr lang="ru-RU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транспортных </a:t>
            </a:r>
            <a:r>
              <a:rPr lang="ru-RU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средств; 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ru-RU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не привлекаются подразделение транспортной безопасности </a:t>
            </a:r>
            <a:r>
              <a:rPr 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 соответствии с </a:t>
            </a:r>
            <a:r>
              <a:rPr 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паспортом </a:t>
            </a:r>
            <a:r>
              <a:rPr 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ОТБ для </a:t>
            </a:r>
            <a:r>
              <a:rPr lang="ru-RU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защиты </a:t>
            </a:r>
            <a:r>
              <a:rPr 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транспортного средства </a:t>
            </a:r>
            <a:r>
              <a:rPr lang="ru-RU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актов незаконного вмешательства;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Не своевременно представляется в </a:t>
            </a:r>
            <a:r>
              <a:rPr lang="ru-RU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Федеральное агентство </a:t>
            </a:r>
            <a:r>
              <a:rPr 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морского и речного </a:t>
            </a:r>
            <a:r>
              <a:rPr lang="ru-RU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транспорта </a:t>
            </a:r>
            <a:r>
              <a:rPr 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паспорт </a:t>
            </a:r>
            <a:r>
              <a:rPr lang="ru-RU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обеспечения транспортной безопасности </a:t>
            </a:r>
            <a:r>
              <a:rPr 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транспортного </a:t>
            </a:r>
            <a:r>
              <a:rPr 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средства;</a:t>
            </a:r>
            <a:endParaRPr lang="ru-RU" sz="1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отсутствует </a:t>
            </a:r>
            <a:r>
              <a:rPr lang="ru-RU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оснащение транспортных средств техническими средствами </a:t>
            </a:r>
            <a:r>
              <a:rPr lang="ru-RU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 транспортной безопасности</a:t>
            </a:r>
            <a:endParaRPr lang="ru-RU" sz="1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018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865096" cy="7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1196752"/>
            <a:ext cx="986509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10527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Административная ответственность субъектов транспортной инфраструктуры и перевозчиков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3528" y="1855421"/>
            <a:ext cx="864096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rPr>
              <a:t>        </a:t>
            </a:r>
            <a:r>
              <a:rPr lang="ru-RU" sz="165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rPr>
              <a:t>За неисполнение обязательных требований в области транспортной безопасности предусмотрена административная ответственность по ст. 11.15.1 КоАП РФ «Нарушение требований в области транспортной безопасности» влечет наложение административного штрафа: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5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rPr>
              <a:t>     -на </a:t>
            </a:r>
            <a:r>
              <a:rPr lang="ru-RU" sz="165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 в размере от трех тысяч до пяти тысяч рублей; </a:t>
            </a:r>
            <a:endParaRPr lang="ru-RU" sz="1650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5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-на </a:t>
            </a:r>
            <a:r>
              <a:rPr lang="ru-RU" sz="165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должностных лиц - от двадцати тысяч до тридцати тысяч рублей; </a:t>
            </a:r>
            <a:endParaRPr lang="ru-RU" sz="1650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5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-на </a:t>
            </a:r>
            <a:r>
              <a:rPr lang="ru-RU" sz="165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индивидуальных предпринимателей - от тридцати тысяч до пятидесяти тысяч рублей; </a:t>
            </a:r>
            <a:endParaRPr lang="ru-RU" sz="1650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5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-на </a:t>
            </a:r>
            <a:r>
              <a:rPr lang="ru-RU" sz="165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юридических лиц - от пятидесяти тысяч до ста тысяч рублей.</a:t>
            </a:r>
            <a:r>
              <a:rPr kumimoji="0" lang="ru-RU" sz="165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5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Повторное совершение административного правонарушения, предусмотренного частью 1 настоящей статьи, - влечет наложение административного штрафа: 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5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5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 в размере от пяти тысяч до десяти тысяч рублей; </a:t>
            </a:r>
            <a:endParaRPr lang="ru-RU" sz="1650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5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5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должностных лиц - от тридцати тысяч до пятидесяти тысяч рублей; </a:t>
            </a:r>
            <a:endParaRPr lang="ru-RU" sz="1650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5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5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индивидуальных предпринимателей - от пятидесяти тысяч до семидесяти тысяч рублей либо административное приостановление деятельности на срок до девяноста суток; </a:t>
            </a:r>
            <a:endParaRPr lang="ru-RU" sz="1650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5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5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юридических лиц - от ста тысяч до двухсот тысяч рублей либо административное приостановление деятельности на срок до девяноста суток.</a:t>
            </a:r>
            <a:endParaRPr kumimoji="0" lang="ru-RU" sz="165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5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8650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953344"/>
            <a:ext cx="972108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79512" y="1340768"/>
            <a:ext cx="8640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    В 2023 году контрольно-надзорная деятельность ОНОТБ МТУ Ространснадзора по СФО организована в соответствии с Федеральным законом </a:t>
            </a:r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"О государственном контроле (надзоре) и муниципальном контроле в Российской Федерации" от 31.07.2020 N </a:t>
            </a: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248-ФЗ в условиях действия постановления Правительства Российской Федерации от 10.03.2022 № 336 «Об особенностях организации и осуществления государственного контроля (надзора), муниципального контроля».</a:t>
            </a:r>
          </a:p>
          <a:p>
            <a:pPr algn="just"/>
            <a:endParaRPr lang="ru-RU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   Условия постановления значительно снижают нагрузку на субъекты транспортной инфраструктуры в сфере надзорной деятельности. </a:t>
            </a:r>
          </a:p>
          <a:p>
            <a:pPr algn="just"/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	Необходимо отметить, что ограничения на проведение проверочных мероприятий не должны стать причиной снижения уровня обеспечения транспортной безопасности на объектах транспортной инфраструктуры и транспортных средств. </a:t>
            </a:r>
          </a:p>
          <a:p>
            <a:pPr algn="just"/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В 2023 году внеплановые контрольные (надзорные) мероприятия проводятся исключительно по следующим основаниям: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 </a:t>
            </a:r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5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8650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953344"/>
            <a:ext cx="972108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1520" y="1210300"/>
            <a:ext cx="864096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условии согласования с органами прокуратуры: </a:t>
            </a:r>
            <a:r>
              <a:rPr lang="ru-RU" b="1" u="sng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непосредственной угрозе причинения вреда жизни или тяжкого вреда здоровью граждан; </a:t>
            </a:r>
          </a:p>
          <a:p>
            <a:pPr algn="just"/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при выявлении индикаторов риска нарушения обязательных требований; 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 необходимости проведения внеплановой выездной проверки, внепланового инспекционного визита в связи с истечением срока исполнения предписания, выданного до 1 марта 2023 г</a:t>
            </a:r>
            <a:r>
              <a:rPr lang="ru-RU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</a:p>
          <a:p>
            <a:pPr marL="285750" indent="-285750" algn="just">
              <a:buFontTx/>
              <a:buChar char="-"/>
            </a:pPr>
            <a:r>
              <a:rPr lang="ru-RU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истечении срока исполнения предписания об устранении выявленного нарушения обязательных требований, выданных после 1 марта 2023 г.</a:t>
            </a:r>
            <a:endParaRPr lang="ru-RU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ез </a:t>
            </a:r>
            <a:r>
              <a:rPr lang="ru-RU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согласования с органами прокуратуры</a:t>
            </a:r>
            <a:r>
              <a:rPr lang="ru-RU" b="1" u="sng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в частности: </a:t>
            </a:r>
          </a:p>
          <a:p>
            <a:pPr algn="just"/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по поручению Президента Российской Федерации; </a:t>
            </a:r>
          </a:p>
          <a:p>
            <a:pPr algn="just"/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по поручению Председателя Правительства Российской Федерации;</a:t>
            </a:r>
          </a:p>
          <a:p>
            <a:pPr algn="just"/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по требованию прокурора;</a:t>
            </a:r>
          </a:p>
          <a:p>
            <a:pPr algn="just"/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при представлении контролируемым лицом документов или сведений об исполнении предписания в целях возобновления ранее приостановленного действия лицензии (аккредитации).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1075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8650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953344"/>
            <a:ext cx="972108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67544" y="1916832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    Как уже было сказано раньше - в 2023 году сотрудниками объявлено 485 предостережений о недопустимости нарушения обязательных требований. </a:t>
            </a:r>
          </a:p>
          <a:p>
            <a:pPr algn="just"/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	Предостережение является мерой профилактического характера. Его правомерно рассматривать как одно из правовых средств разъяснения конкретных требований законодательства РФ.</a:t>
            </a:r>
          </a:p>
          <a:p>
            <a:pPr algn="just"/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	В настоящее время в рамках действующего законодательства в случаях непредставления информации субъектами транспортной инфраструктуры о принятых мерах по недопустимости нарушений обязательных требований, указанных в предостережении, сотрудниками Управления нарабатывается практика проведения профилактического визита.</a:t>
            </a:r>
            <a:endParaRPr lang="ru-RU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5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8650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86208" y="1196752"/>
            <a:ext cx="972108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3528" y="1148745"/>
            <a:ext cx="864096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5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Хотелось бы более подробно остановить на профилактическом  визите. </a:t>
            </a:r>
          </a:p>
          <a:p>
            <a:pPr algn="just"/>
            <a:r>
              <a:rPr lang="ru-RU" sz="175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ru-RU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Профилактический визит проводится инспектором в форме профилактической беседы по месту осуществления деятельности контролируемого лица либо путем использования </a:t>
            </a:r>
            <a:r>
              <a:rPr lang="ru-RU" sz="1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видео-конференц-связи</a:t>
            </a:r>
            <a:r>
              <a:rPr lang="ru-RU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ru-RU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	В ходе профилактического визита контролируемое лицо информируется об обязательных требованиях, предъявляемых к его деятельности либо к принадлежащим ему объектам контроля, их соответствии критериям риска и о рекомендуемых способах снижения категории риска, а также о видах, содержании и об интенсивности контрольных (надзорных) мероприятий, проводимых в отношении объекта контроля исходя из его отнесения к соответствующей категории риска. 	Должностным лицом проводится консультирование контролируемого лица для решения вопросов, связанных с возникающими трудностями в ходе исполнения законодательства по транспортной безопасности.</a:t>
            </a:r>
          </a:p>
          <a:p>
            <a:pPr algn="just"/>
            <a:r>
              <a:rPr lang="ru-RU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	По результатам проведенного профилактического визита не предусмотрено вынесение предписание об устранении нарушений обязательных требований. </a:t>
            </a:r>
          </a:p>
          <a:p>
            <a:pPr algn="just"/>
            <a:r>
              <a:rPr lang="ru-RU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	Разъяснения, полученные контролируемым лицом в ходе профилактического визита, носят рекомендательный характер</a:t>
            </a:r>
          </a:p>
          <a:p>
            <a:pPr algn="just"/>
            <a:r>
              <a:rPr lang="ru-RU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	Профилактический визит может быть проведен по инициативе контролируемого лица после его обращения в надзорный орган.</a:t>
            </a:r>
            <a:endParaRPr lang="ru-RU" sz="16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5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8650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1381636"/>
            <a:ext cx="9649072" cy="54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227687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За более подробной информацией </a:t>
            </a:r>
          </a:p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 проведении профилактического визита</a:t>
            </a:r>
          </a:p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отделом НОТБ  можно обратиться </a:t>
            </a:r>
          </a:p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по телефону </a:t>
            </a:r>
            <a:endParaRPr lang="ru-RU" sz="24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414908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66"/>
                </a:solidFill>
              </a:rPr>
              <a:t>8 (391) 211-49-07</a:t>
            </a:r>
            <a:endParaRPr lang="ru-RU" sz="36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5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8650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1196752"/>
            <a:ext cx="972108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67544" y="1340768"/>
            <a:ext cx="835292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подконтрольным субъектам по соблюдению обязательных требований </a:t>
            </a:r>
            <a:endParaRPr lang="ru-RU" sz="20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 </a:t>
            </a:r>
            <a:r>
              <a:rPr lang="ru-RU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целях устранения типовых нарушений подконтрольными субъектами целесообразно:</a:t>
            </a:r>
          </a:p>
          <a:p>
            <a:pPr algn="just"/>
            <a:r>
              <a:rPr lang="ru-RU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Провести </a:t>
            </a:r>
            <a:r>
              <a:rPr lang="ru-RU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причин и условий возникновения типовых нарушений, разработать меры по организации их устранения, в том числе:</a:t>
            </a:r>
          </a:p>
          <a:p>
            <a:pPr algn="just"/>
            <a:r>
              <a:rPr lang="ru-RU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Провести дополнительное обучение сотрудников требованиям нормативных правовых актов по </a:t>
            </a:r>
            <a:r>
              <a:rPr lang="ru-RU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ОТБ.</a:t>
            </a:r>
            <a:endParaRPr lang="ru-RU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ru-RU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Провести </a:t>
            </a:r>
            <a:r>
              <a:rPr lang="ru-RU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</a:t>
            </a:r>
            <a:r>
              <a:rPr lang="ru-RU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</a:t>
            </a:r>
            <a:r>
              <a:rPr lang="ru-RU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контроля обеспечения соблюдения </a:t>
            </a:r>
            <a:r>
              <a:rPr lang="ru-RU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требований</a:t>
            </a:r>
            <a:r>
              <a:rPr lang="ru-RU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ТБ.</a:t>
            </a:r>
            <a:endParaRPr lang="ru-RU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ru-RU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Проводить </a:t>
            </a:r>
            <a:r>
              <a:rPr lang="ru-RU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количественных и качественных показателей допущенных </a:t>
            </a:r>
            <a:r>
              <a:rPr lang="ru-RU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нарушений.</a:t>
            </a:r>
            <a:endParaRPr lang="ru-RU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Обращаться в </a:t>
            </a:r>
            <a:r>
              <a:rPr lang="ru-RU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МТУ Ространснадзора по СФО Ространснадзора </a:t>
            </a:r>
            <a:r>
              <a:rPr lang="ru-RU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проведением консультаций </a:t>
            </a:r>
            <a:r>
              <a:rPr lang="ru-RU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разъяснению </a:t>
            </a:r>
            <a:r>
              <a:rPr lang="ru-RU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требований </a:t>
            </a:r>
            <a:r>
              <a:rPr lang="ru-RU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нормативных правовых актов, неоднозначных или неясных обязательных требований в форме профилактических визитов.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5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8650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953344"/>
            <a:ext cx="972108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9552" y="1268760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Критерии риска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 flipH="1">
            <a:off x="323528" y="1844824"/>
            <a:ext cx="842493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Критерии отнесения объектов федерального государственного контроля (надзора) в области транспортной безопасности к категориям риска причинения вреда (ущерба) охраняемым законом ценностям,  устанавливаются на основании приложения к Положению о федеральном контроле (надзоре) в области транспортной безопасности, утвержденного постановлением Российской Федерации от 29.07.2022г. № 1051.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	Критерии отнесения объектов делиться на группы тяжести категория объекта (А, Б, В, Г) и группы вероятности количество АНВ и угроз (1,2,3,4), в зависимости от данных факторов устанавливаются: чрезвычайно высокий риск, высоки риск, средний риск, низкий риск.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	От присвоенной категории риска будет варьироваться периодичность проверочных мероприятий от 1 раза в год для субъектов категории чрезвычайного риска и до 1 раза в 10 лет для категории низкого риска.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5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8650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953344"/>
            <a:ext cx="972108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79512" y="1196752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Профилактические меры, связанные с сокращением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риска причинения вреда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 flipH="1">
            <a:off x="467544" y="1844824"/>
            <a:ext cx="828092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Приоритетом при выполнении государственного контроля (надзора) относительно контрольно-надзорных мероприятий выступает осуществление профилактических мер, связанных с сокращением риска причинения вреда (ущерба). Проведение государственного контроля необходимо только при недостаточности либо неэффективности форм реализации обязательных требований. </a:t>
            </a:r>
          </a:p>
          <a:p>
            <a:pPr algn="just"/>
            <a:r>
              <a:rPr lang="ru-RU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В законе закрепляется широкий перечень профилактических мероприятий: </a:t>
            </a:r>
          </a:p>
          <a:p>
            <a:pPr algn="just"/>
            <a:r>
              <a:rPr lang="ru-RU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-обобщение правоприменительной практики; </a:t>
            </a:r>
          </a:p>
          <a:p>
            <a:pPr algn="just"/>
            <a:r>
              <a:rPr lang="ru-RU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-информирование; </a:t>
            </a:r>
          </a:p>
          <a:p>
            <a:pPr algn="just"/>
            <a:r>
              <a:rPr lang="ru-RU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-самообследование; </a:t>
            </a:r>
          </a:p>
          <a:p>
            <a:pPr algn="just"/>
            <a:r>
              <a:rPr lang="ru-RU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-консультирование.</a:t>
            </a:r>
          </a:p>
          <a:p>
            <a:pPr algn="just"/>
            <a:r>
              <a:rPr lang="ru-RU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В основе нового подхода регулирования КНД </a:t>
            </a:r>
            <a:r>
              <a:rPr lang="en-US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－</a:t>
            </a:r>
            <a:r>
              <a:rPr lang="ru-RU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достижение целей с использованием более мягких и менее затратных методов, которые не предполагают прямого взаимодействия с контролируемым субъектом. Это значит, что проверки перестают быть главным инструментом контроля. В качестве альтернативных методов контроля закон предлагает: </a:t>
            </a:r>
          </a:p>
          <a:p>
            <a:pPr algn="just"/>
            <a:r>
              <a:rPr lang="ru-RU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-инспекционный визит;</a:t>
            </a:r>
          </a:p>
          <a:p>
            <a:pPr algn="just"/>
            <a:r>
              <a:rPr lang="ru-RU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-постоянный рейд;</a:t>
            </a:r>
          </a:p>
          <a:p>
            <a:pPr algn="just"/>
            <a:r>
              <a:rPr lang="ru-RU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-выездное обследование.</a:t>
            </a:r>
            <a:endParaRPr lang="ru-RU" sz="16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5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865096" cy="7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1196752"/>
            <a:ext cx="979308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79512" y="1533465"/>
            <a:ext cx="87484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Межрегиональное </a:t>
            </a:r>
            <a:r>
              <a:rPr lang="ru-RU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территориальное управление Федеральной службы по надзору в сфере транспорта по Сибирскому федеральному округу </a:t>
            </a:r>
            <a:r>
              <a:rPr lang="ru-RU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 функции Федеральной службы по надзору в сфере транспорта по контролю (надзору) в области железнодорожного, морского-речного, автомобильного и городского наземного электрического транспорта, дорожного хозяйства, метрополитенов и гражданской авиации.</a:t>
            </a:r>
          </a:p>
          <a:p>
            <a:pPr algn="just"/>
            <a:r>
              <a:rPr lang="ru-RU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процессе осуществления деятельности в Управлении постоянно проводятся организационные и технические мероприятия по совершенствованию контрольно-надзорной деятельности в свете реализации Указов Президента Российской Федерации, Федеральных законов, Постановлений Правительства Российской Федерации, приказов и поручений Минтранса. Деятельность Управления осуществляется в тесном взаимодействии с территориальными органами исполнительной власти, общественными организациями.</a:t>
            </a:r>
          </a:p>
        </p:txBody>
      </p:sp>
    </p:spTree>
    <p:extLst>
      <p:ext uri="{BB962C8B-B14F-4D97-AF65-F5344CB8AC3E}">
        <p14:creationId xmlns="" xmlns:p14="http://schemas.microsoft.com/office/powerpoint/2010/main" val="1075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8650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953344"/>
            <a:ext cx="972108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79512" y="1196752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НОВЕЛЛЫ ЗАКОНОДАТЕЛЬСТВА: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 flipH="1">
            <a:off x="683568" y="1772816"/>
            <a:ext cx="79928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>
              <a:buAutoNum type="arabicPeriod"/>
            </a:pP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 соответствии с ч. 1.3 - 3 ст. 32.2 КоАП РФ при уплате административного штрафа за административное правонарушение не позднее двадцати дней со дня вынесения постановления о наложении административного штрафа, административный штраф может быть уплачен в размере половины суммы наложенного административного штрафа.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 flipH="1">
            <a:off x="683568" y="3501008"/>
            <a:ext cx="799288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endParaRPr lang="ru-RU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AutoNum type="arabicPeriod" startAt="2"/>
            </a:pP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 соответствии с принятыми поправками в ст. 12.1    Федерального закона от 09.02.2007 «О транспортной безопасности» (в ред. ФЗ от 24.07.2023 № 387-ФЗ) закреплена норма, в соответствии с которой для персонала (экипажа) определенных транспортных средств предусмотрена замена подготовки и аттестации в области транспортной безопасности на проведение инструктажей и проверку знаний и умений в данной области</a:t>
            </a: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 Данная поправка вступает в силу 01.09.2024.</a:t>
            </a:r>
            <a:endParaRPr lang="ru-RU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5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8650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1196752"/>
            <a:ext cx="972108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79512" y="1484784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НОВЕЛЛЫ ЗАКОНОДАТЕЛЬСТВА: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 flipH="1">
            <a:off x="539552" y="2132856"/>
            <a:ext cx="799288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>
              <a:buAutoNum type="arabicPeriod" startAt="3"/>
            </a:pP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 случае возникновения необходимости в направлении жалобы, досудебного обжалования, ходатайства о продлении срока исполнения предписания, необходимо использовать подсистему досудебного обжалования ГИС ТОР КНД, размещенную на официальном сайте </a:t>
            </a:r>
            <a:r>
              <a:rPr lang="ru-RU" b="1" u="sng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hlinkClick r:id="rId5"/>
              </a:rPr>
              <a:t>https://knd.gov.ru/main</a:t>
            </a: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lvl="0" indent="-342900" algn="just">
              <a:buAutoNum type="arabicPeriod" startAt="3"/>
            </a:pPr>
            <a:endParaRPr lang="ru-RU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 fontAlgn="base">
              <a:buAutoNum type="arabicPeriod" startAt="4"/>
            </a:pP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Признано утратившими силу постановление Правительства РФ </a:t>
            </a: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hlinkClick r:id="rId6"/>
              </a:rPr>
              <a:t>от 26.02.2015 № 172</a:t>
            </a: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 "О порядке аттестации сил обеспечения транспортной безопасности", на смену которого утверждено постановление Правительства РФ от 01.06.2023 № 905 "О порядке аттестации сил обеспечения транспортной безопасности«</a:t>
            </a:r>
          </a:p>
          <a:p>
            <a:pPr marL="342900" lvl="0" indent="-342900" algn="just" fontAlgn="base">
              <a:buAutoNum type="arabicPeriod" startAt="4"/>
            </a:pPr>
            <a:endParaRPr lang="ru-RU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5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8650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1340768"/>
            <a:ext cx="972108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79512" y="1556792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ВЫВОД: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 flipH="1">
            <a:off x="539552" y="2276872"/>
            <a:ext cx="79928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Выше приведенные данные свидетельствуют о том, что государство стремится к снижению административной и финансовой нагрузки на бизнес.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Изменения в правовом регулировании показало первые результаты реализации этой задачи. Это стало возможным, в том числе, благодаря существенному расширению перечня профилактических инструментов контрольно-надзорной деятельности, таких как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рейдовый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осмотр, выездное обследование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без взаимодействия с субъектом 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другие профилактические мероприятия.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5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980728"/>
            <a:ext cx="9865096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865096" cy="7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2132856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ru-RU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На сегодняшний день на территории Сибирского федерального округа МТУ Ространснадзора по СФО осуществляет контроль в отношении около 1500 субъектов транспортной инфраструктуры осуществляющих свою деятельность в сфере транспортной безопасности.</a:t>
            </a:r>
          </a:p>
          <a:p>
            <a:pPr algn="just"/>
            <a:r>
              <a:rPr lang="ru-RU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pPr algn="just"/>
            <a:r>
              <a:rPr lang="ru-RU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Согласно данных из реестров субъектов транспортной инфраструктуры, размещенных на официальных сайтах Федеральных агентств по видам транспорта в Красноярском крае, Республике Хакасия и Республике Тыва около 400 субъектов транспортной инфраструктуры осуществляют свою деятельность, </a:t>
            </a:r>
            <a:endParaRPr lang="ru-RU" sz="20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5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865096" cy="7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1296055"/>
            <a:ext cx="986509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328498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Контрольные (надзорные) мероприятия осуществляются в рамках действия федерального закона Российской Федерации «О государственном контроле (надзоре) и муниципальном контроле в Российской Федерации» № 248-ФЗ от 31.07.2020 года.</a:t>
            </a:r>
            <a:endParaRPr lang="ru-RU" sz="20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5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865096" cy="7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1268760"/>
            <a:ext cx="986509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51520" y="1124744"/>
            <a:ext cx="8892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 осуществлении контрольных надзорных мероприятий в сфере транспортной безопасности сотрудниками ОНОТБ (г. Красноярска) в 2023 году проведено: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67353805"/>
              </p:ext>
            </p:extLst>
          </p:nvPr>
        </p:nvGraphicFramePr>
        <p:xfrm>
          <a:off x="323528" y="2132856"/>
          <a:ext cx="8388424" cy="43052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36529"/>
                <a:gridCol w="1551895"/>
              </a:tblGrid>
              <a:tr h="3535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Плановых проверок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Не предусмотрено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3518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Внеплановых проверок </a:t>
                      </a:r>
                      <a:endParaRPr lang="ru-RU" sz="16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6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351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Выявлено нарушений</a:t>
                      </a:r>
                      <a:endParaRPr lang="ru-RU" sz="16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  <a:endParaRPr lang="ru-RU" sz="16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351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Выдано</a:t>
                      </a:r>
                      <a:r>
                        <a:rPr lang="ru-RU" sz="1600" b="1" baseline="0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 предписаний</a:t>
                      </a:r>
                      <a:endParaRPr lang="ru-RU" sz="16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ru-RU" sz="16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351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Проведено рейдовых</a:t>
                      </a:r>
                      <a:r>
                        <a:rPr lang="ru-RU" sz="1600" b="1" baseline="0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 осмотров</a:t>
                      </a:r>
                      <a:endParaRPr lang="ru-RU" sz="16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17 </a:t>
                      </a:r>
                      <a:endParaRPr lang="ru-RU" sz="16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351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Осмотрено транспортных</a:t>
                      </a:r>
                      <a:r>
                        <a:rPr lang="ru-RU" sz="1600" b="1" baseline="0" dirty="0" smtClean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средств в ходе рейдовых осмотров</a:t>
                      </a:r>
                      <a:endParaRPr lang="ru-RU" sz="1600" b="1" dirty="0" smtClean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  <a:endParaRPr lang="ru-RU" sz="16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3887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Наблюдений</a:t>
                      </a:r>
                      <a:r>
                        <a:rPr lang="ru-RU" sz="1600" b="1" kern="1200" baseline="0" dirty="0" smtClean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 соблюдением обязательных требований </a:t>
                      </a:r>
                      <a:endParaRPr lang="ru-RU" sz="1600" b="1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252</a:t>
                      </a:r>
                      <a:endParaRPr lang="ru-RU" sz="16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3518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Выездных обследований</a:t>
                      </a:r>
                      <a:endParaRPr lang="ru-RU" sz="1600" b="1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  <a:endParaRPr lang="ru-RU" sz="16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244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Информирований о требованиях законодательства по ТБ</a:t>
                      </a:r>
                      <a:endParaRPr lang="ru-RU" sz="1600" b="1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974</a:t>
                      </a:r>
                      <a:endParaRPr lang="ru-RU" sz="16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351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Консультирований по ТБ</a:t>
                      </a:r>
                      <a:endParaRPr lang="ru-RU" sz="1600" b="1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469</a:t>
                      </a:r>
                      <a:endParaRPr lang="ru-RU" sz="16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351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Профилактических визитов</a:t>
                      </a:r>
                      <a:endParaRPr lang="ru-RU" sz="1600" b="1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ru-RU" sz="16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07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Объявлено  предостережений</a:t>
                      </a:r>
                      <a:endParaRPr lang="ru-RU" sz="1600" b="1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485</a:t>
                      </a:r>
                      <a:endParaRPr lang="ru-RU" sz="16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75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865096" cy="7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1412776"/>
            <a:ext cx="986509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1556792"/>
            <a:ext cx="93965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 осуществлении контрольных надзорных мероприятий в сфере транспортной безопасности сотрудниками ОНОТБ (г. Красноярска) :</a:t>
            </a:r>
          </a:p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3688760"/>
              </p:ext>
            </p:extLst>
          </p:nvPr>
        </p:nvGraphicFramePr>
        <p:xfrm>
          <a:off x="467544" y="2708920"/>
          <a:ext cx="8280920" cy="25833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680"/>
                <a:gridCol w="2160240"/>
              </a:tblGrid>
              <a:tr h="483697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369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Возбуждено административных дел</a:t>
                      </a:r>
                      <a:endParaRPr lang="ru-RU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ru-RU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007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Вынесено постановлений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1988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Вынесено постановление судами</a:t>
                      </a:r>
                      <a:endParaRPr lang="ru-RU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1988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Наложено штрафов</a:t>
                      </a:r>
                      <a:endParaRPr lang="ru-RU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724 000 руб.</a:t>
                      </a:r>
                      <a:endParaRPr lang="ru-RU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369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Выдано</a:t>
                      </a:r>
                      <a:r>
                        <a:rPr lang="ru-RU" b="1" baseline="0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 представлений</a:t>
                      </a:r>
                      <a:endParaRPr lang="ru-RU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1520" y="4272677"/>
            <a:ext cx="8712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5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865096" cy="7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1196752"/>
            <a:ext cx="986509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23528" y="1340768"/>
            <a:ext cx="8820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В результате проведения контрольных (надзорных) мероприятий, а также поступающей информации с других</a:t>
            </a:r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федеральных органов </a:t>
            </a:r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исполнительной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власти (МВД, прокуратуры),  необходимо выделить основные нарушения при осуществлении контроля (надзора) в области транспортной безопасности.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2780928"/>
            <a:ext cx="88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автомобильном и </a:t>
            </a:r>
            <a:r>
              <a:rPr lang="ru-RU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городском наземном электрическом транспорте</a:t>
            </a: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3718679"/>
            <a:ext cx="85689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субъектами транспортной инфраструктуры </a:t>
            </a: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не направляется в Федеральное дорожное агентство информация для ведения реестра объектов и транспортных средств; </a:t>
            </a:r>
          </a:p>
          <a:p>
            <a:pPr algn="just"/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2) субъектами транспортной инфраструктуры не направляются в </a:t>
            </a:r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Федеральное дорожное агентство </a:t>
            </a: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паспорта обеспечения транспортной безопасности транспортного средства;</a:t>
            </a:r>
          </a:p>
          <a:p>
            <a:pPr algn="just"/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3) отсутствует оснащение транспортных средств техническими средствами видеонаблюдения и видеозаписи;</a:t>
            </a:r>
          </a:p>
          <a:p>
            <a:pPr algn="just"/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4) не проведена аттестация сил обеспечения транспортной безопасности;</a:t>
            </a:r>
          </a:p>
          <a:p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5) не проводятся учения и тренировки.</a:t>
            </a:r>
            <a:endParaRPr lang="ru-RU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5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903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1412776"/>
            <a:ext cx="917190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339752" y="1340768"/>
            <a:ext cx="4114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железнодорожном транспорте 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2060848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1) не привлекаются подразделение транспортной безопасности для </a:t>
            </a: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algn="just"/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ОТИ </a:t>
            </a: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от актов незаконного вмешательства;</a:t>
            </a:r>
          </a:p>
          <a:p>
            <a:pPr algn="just"/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2) не обеспечивается оценка уязвимости и дополнительная оценка </a:t>
            </a:r>
            <a:endParaRPr lang="ru-RU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уязвимости </a:t>
            </a: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категорированных ОТИ;</a:t>
            </a:r>
          </a:p>
          <a:p>
            <a:pPr algn="just"/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3) своевременно не разрабатываются и не представляются на </a:t>
            </a: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утверждение </a:t>
            </a: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 Федеральное агентство железнодорожного </a:t>
            </a:r>
            <a:endParaRPr lang="ru-RU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транспорта </a:t>
            </a: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планы обеспечения транспортной безопасности ОТИ, </a:t>
            </a:r>
            <a:endParaRPr lang="ru-RU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которые </a:t>
            </a: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также своевременно не реализовываются;</a:t>
            </a:r>
          </a:p>
          <a:p>
            <a:pPr algn="just"/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4) </a:t>
            </a:r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отсутствует оснащение </a:t>
            </a: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техническими </a:t>
            </a:r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средствами </a:t>
            </a: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обеспечения </a:t>
            </a: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транспортной </a:t>
            </a: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безопасности на ТС и ОТИ ;</a:t>
            </a:r>
            <a:endParaRPr lang="ru-RU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5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91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65226"/>
            <a:ext cx="9169159" cy="564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Дорожное хозяйство</a:t>
            </a:r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7848872" cy="4525963"/>
          </a:xfrm>
        </p:spPr>
        <p:txBody>
          <a:bodyPr>
            <a:normAutofit/>
          </a:bodyPr>
          <a:lstStyle/>
          <a:p>
            <a:pPr algn="just">
              <a:buAutoNum type="arabicParenR"/>
            </a:pPr>
            <a:r>
              <a:rPr 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привлекаются подразделение транспортной </a:t>
            </a:r>
            <a:r>
              <a:rPr 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безопасности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защиты </a:t>
            </a:r>
            <a:r>
              <a:rPr lang="ru-RU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ОТИ от актов незаконного </a:t>
            </a:r>
            <a:r>
              <a:rPr lang="ru-RU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вмешательства;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не </a:t>
            </a:r>
            <a:r>
              <a:rPr lang="ru-RU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обеспечивается оценка уязвимости и дополнительная оценка уязвимости категорированных ОТИ;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3) своевременно не разрабатываются и не представляются на утверждение в Федеральное </a:t>
            </a:r>
            <a:r>
              <a:rPr 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дорожное агентство планы </a:t>
            </a:r>
            <a:r>
              <a:rPr lang="ru-RU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обеспечения транспортной безопасности ОТИ, которые также своевременно не реализовываются</a:t>
            </a:r>
            <a:r>
              <a:rPr 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4) на ОТИ отсутствует наглядная агитация - информация о требованиях законодательства в области обеспечения транспортной безопасности;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5) </a:t>
            </a:r>
            <a:r>
              <a:rPr lang="ru-RU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отсутствует оснащение </a:t>
            </a:r>
            <a:r>
              <a:rPr lang="ru-RU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техническими </a:t>
            </a:r>
            <a:r>
              <a:rPr lang="ru-RU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средствами </a:t>
            </a:r>
            <a:r>
              <a:rPr 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обеспечения транспортной безопасности;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6) не </a:t>
            </a:r>
            <a:r>
              <a:rPr lang="ru-RU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проводятся учения и </a:t>
            </a:r>
            <a:r>
              <a:rPr 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тренировки.</a:t>
            </a:r>
          </a:p>
          <a:p>
            <a:pPr marL="0" indent="0" algn="just">
              <a:buNone/>
            </a:pPr>
            <a:endParaRPr lang="ru-RU" sz="1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AutoNum type="arabicParenR"/>
            </a:pPr>
            <a:endParaRPr lang="ru-RU" sz="1800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5763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2765</TotalTime>
  <Words>1393</Words>
  <Application>Microsoft Office PowerPoint</Application>
  <PresentationFormat>Экран (4:3)</PresentationFormat>
  <Paragraphs>184</Paragraphs>
  <Slides>22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  Дорожное хозяйство </vt:lpstr>
      <vt:lpstr>На водном транспорте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Моисеев Дмитрий Олегович</dc:creator>
  <cp:lastModifiedBy>Анастасия</cp:lastModifiedBy>
  <cp:revision>241</cp:revision>
  <cp:lastPrinted>2023-10-13T06:58:36Z</cp:lastPrinted>
  <dcterms:created xsi:type="dcterms:W3CDTF">2017-04-05T05:36:28Z</dcterms:created>
  <dcterms:modified xsi:type="dcterms:W3CDTF">2023-10-16T02:18:02Z</dcterms:modified>
</cp:coreProperties>
</file>